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0BD0-CAEA-45D7-926B-BC576DEBD2AA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436B-5256-4868-B7B4-45086FFA5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16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0BD0-CAEA-45D7-926B-BC576DEBD2AA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436B-5256-4868-B7B4-45086FFA5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82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0BD0-CAEA-45D7-926B-BC576DEBD2AA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436B-5256-4868-B7B4-45086FFA5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15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0BD0-CAEA-45D7-926B-BC576DEBD2AA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436B-5256-4868-B7B4-45086FFA5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638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0BD0-CAEA-45D7-926B-BC576DEBD2AA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436B-5256-4868-B7B4-45086FFA5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03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0BD0-CAEA-45D7-926B-BC576DEBD2AA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436B-5256-4868-B7B4-45086FFA5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64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0BD0-CAEA-45D7-926B-BC576DEBD2AA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436B-5256-4868-B7B4-45086FFA5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56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0BD0-CAEA-45D7-926B-BC576DEBD2AA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436B-5256-4868-B7B4-45086FFA5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54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0BD0-CAEA-45D7-926B-BC576DEBD2AA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436B-5256-4868-B7B4-45086FFA5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42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0BD0-CAEA-45D7-926B-BC576DEBD2AA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436B-5256-4868-B7B4-45086FFA5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11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0BD0-CAEA-45D7-926B-BC576DEBD2AA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436B-5256-4868-B7B4-45086FFA5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83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83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60BD0-CAEA-45D7-926B-BC576DEBD2AA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9436B-5256-4868-B7B4-45086FFA5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06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5663" y="930442"/>
            <a:ext cx="9144000" cy="4007268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Тема 3.6 Резьбообрабатывающие и зубообрабатывающие станки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993635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23" y="282447"/>
            <a:ext cx="11589533" cy="597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14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71" y="209852"/>
            <a:ext cx="6480610" cy="64867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920" y="209852"/>
            <a:ext cx="5161109" cy="48327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95882" y="5042647"/>
            <a:ext cx="4141694" cy="1543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err="1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800" b="1" i="1" baseline="-25000" dirty="0" err="1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2800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π</a:t>
            </a:r>
            <a:r>
              <a:rPr lang="ru-RU" sz="2800" b="1" dirty="0" err="1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mz</a:t>
            </a:r>
            <a:r>
              <a:rPr lang="ru-RU" sz="2800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b="1" dirty="0" err="1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ru-RU" sz="2800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lang="ru-RU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модуль нарезаемого </a:t>
            </a:r>
            <a:r>
              <a:rPr lang="ru-RU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зуба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число нарезаемых зубьев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060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37" y="410921"/>
            <a:ext cx="5988125" cy="380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94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302" y="427949"/>
            <a:ext cx="110206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Методика кинематической настройки </a:t>
            </a:r>
            <a:r>
              <a:rPr lang="ru-RU" sz="2800" b="1" dirty="0" err="1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зубофрезерного</a:t>
            </a:r>
            <a:r>
              <a:rPr lang="ru-RU" sz="2800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станка.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9301" y="1107991"/>
            <a:ext cx="11242767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наладке </a:t>
            </a:r>
            <a:r>
              <a:rPr lang="ru-RU" sz="2800" dirty="0" err="1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зубофрезерного</a:t>
            </a:r>
            <a:r>
              <a:rPr lang="ru-RU" sz="28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станка выдерживается </a:t>
            </a:r>
            <a:r>
              <a:rPr lang="ru-RU" sz="28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очередность </a:t>
            </a:r>
            <a:r>
              <a:rPr lang="ru-RU" sz="28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выполнения работ</a:t>
            </a:r>
            <a:r>
              <a:rPr lang="ru-RU" sz="28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8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настройка </a:t>
            </a:r>
            <a:r>
              <a:rPr lang="ru-RU" sz="28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гитар главного движения, подач, деления и дифференциала</a:t>
            </a:r>
            <a:r>
              <a:rPr lang="ru-RU" sz="28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8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sz="28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инструмента;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8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sz="28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угла наклона суппорта</a:t>
            </a:r>
            <a:r>
              <a:rPr lang="ru-RU" sz="28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8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установка заготовки;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8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sz="28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упоров глубины и длины фрезерования</a:t>
            </a:r>
            <a:r>
              <a:rPr lang="ru-RU" sz="28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8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установка </a:t>
            </a:r>
            <a:r>
              <a:rPr lang="ru-RU" sz="28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переключателей на панели управления.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82381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4707" y="623207"/>
            <a:ext cx="10122878" cy="4869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Настройка кинематических цепей станка производится в следующем порядке.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3600" b="1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Установка </a:t>
            </a:r>
            <a:r>
              <a:rPr lang="ru-RU" sz="3600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скорости резания</a:t>
            </a:r>
            <a:r>
              <a:rPr lang="ru-RU" sz="3600" b="1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ru-RU" sz="3600" b="1" dirty="0" smtClean="0"/>
              <a:t>Установка </a:t>
            </a:r>
            <a:r>
              <a:rPr lang="ru-RU" sz="3600" b="1" dirty="0"/>
              <a:t>продольной подачи.</a:t>
            </a:r>
            <a:r>
              <a:rPr lang="ru-RU" sz="3600" dirty="0"/>
              <a:t> 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3600" b="1" dirty="0" smtClean="0"/>
              <a:t>Настройка </a:t>
            </a:r>
            <a:r>
              <a:rPr lang="ru-RU" sz="3600" b="1" dirty="0"/>
              <a:t>гитары деления. </a:t>
            </a:r>
            <a:endParaRPr lang="ru-RU" sz="3600" b="1" dirty="0" smtClean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3600" b="1" dirty="0" smtClean="0"/>
              <a:t>Установка </a:t>
            </a:r>
            <a:r>
              <a:rPr lang="ru-RU" sz="3600" b="1" dirty="0"/>
              <a:t>инструмента</a:t>
            </a:r>
            <a:r>
              <a:rPr lang="ru-RU" sz="3600" b="1" dirty="0" smtClean="0"/>
              <a:t>.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3600" b="1" dirty="0" smtClean="0"/>
              <a:t>Установка </a:t>
            </a:r>
            <a:r>
              <a:rPr lang="ru-RU" sz="3600" b="1" dirty="0"/>
              <a:t>угла наклона суппорта. </a:t>
            </a:r>
            <a:endParaRPr lang="ru-RU" sz="3600" b="1" dirty="0" smtClean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3600" b="1" dirty="0"/>
              <a:t>Установка упоров</a:t>
            </a:r>
            <a:r>
              <a:rPr lang="ru-RU" sz="36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3928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177" y="454075"/>
            <a:ext cx="112688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Станки для обработки конических зубчатых колес с прямым и круговым зубом.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42" y="1534352"/>
            <a:ext cx="10842367" cy="434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79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068" y="226841"/>
            <a:ext cx="8572225" cy="646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00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07" y="407841"/>
            <a:ext cx="6502343" cy="51177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078" y="407841"/>
            <a:ext cx="4980512" cy="399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06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317" y="220110"/>
            <a:ext cx="7266486" cy="64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42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711" y="183681"/>
            <a:ext cx="9530479" cy="640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80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548" y="625885"/>
            <a:ext cx="1113322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3D3D3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Методы образование профиля зуба зубчатого колеса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8147" y="1434842"/>
            <a:ext cx="53099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3D3D3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Виды зубчатых зацеплений</a:t>
            </a:r>
            <a:r>
              <a:rPr lang="ru-RU" sz="2800" dirty="0" smtClean="0">
                <a:solidFill>
                  <a:srgbClr val="3D3D3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3D3D3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цевочное,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3D3D3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 круглым зубом (Новикова),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3D3D3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эвольвентное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6273" y="3555524"/>
            <a:ext cx="10523621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3D3D3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методы получения зубчатых </a:t>
            </a:r>
            <a:r>
              <a:rPr lang="ru-RU" sz="2800" b="1" dirty="0" smtClean="0">
                <a:solidFill>
                  <a:srgbClr val="3D3D3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колес</a:t>
            </a:r>
            <a:r>
              <a:rPr lang="ru-RU" sz="2800" dirty="0" smtClean="0">
                <a:solidFill>
                  <a:srgbClr val="3D3D3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3D3D3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обработка </a:t>
            </a:r>
            <a:r>
              <a:rPr lang="ru-RU" sz="2800" dirty="0">
                <a:solidFill>
                  <a:srgbClr val="3D3D3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резанием </a:t>
            </a:r>
            <a:r>
              <a:rPr lang="ru-RU" sz="2800" dirty="0" smtClean="0">
                <a:solidFill>
                  <a:srgbClr val="3D3D3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(копирования или обката)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3D3D3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отливкой </a:t>
            </a:r>
            <a:r>
              <a:rPr lang="ru-RU" sz="2800" dirty="0">
                <a:solidFill>
                  <a:srgbClr val="3D3D3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штамповкой, </a:t>
            </a:r>
            <a:endParaRPr lang="ru-RU" sz="2800" dirty="0" smtClean="0">
              <a:solidFill>
                <a:srgbClr val="3D3D3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3D3D3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накатыванием</a:t>
            </a:r>
            <a:r>
              <a:rPr lang="ru-RU" sz="2800" dirty="0">
                <a:solidFill>
                  <a:srgbClr val="3D3D3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663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25" y="363874"/>
            <a:ext cx="10273510" cy="598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7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63" y="338203"/>
            <a:ext cx="11516136" cy="513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00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54764"/>
          <a:stretch/>
        </p:blipFill>
        <p:spPr>
          <a:xfrm>
            <a:off x="269249" y="246196"/>
            <a:ext cx="11464402" cy="471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40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35" y="375634"/>
            <a:ext cx="11581682" cy="55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54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76" y="408257"/>
            <a:ext cx="8311261" cy="61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44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7497" y="532452"/>
            <a:ext cx="11033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3D3D3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6. Схемы </a:t>
            </a:r>
            <a:r>
              <a:rPr lang="ru-RU" sz="2800" b="1" dirty="0" err="1">
                <a:solidFill>
                  <a:srgbClr val="3D3D3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зубошлифовальных</a:t>
            </a:r>
            <a:r>
              <a:rPr lang="ru-RU" sz="2800" b="1" dirty="0">
                <a:solidFill>
                  <a:srgbClr val="3D3D3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станков для обработки цилиндрических зубчатых колес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115" y="1486559"/>
            <a:ext cx="117130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3D3D3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Зубошлифовальные</a:t>
            </a:r>
            <a:r>
              <a:rPr lang="ru-RU" sz="2800" dirty="0">
                <a:solidFill>
                  <a:srgbClr val="3D3D3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станки используются для получения более правильной формы зуба и снижения шероховатости его поверхности у закаленных цилиндрических и конических колес.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15" y="2871554"/>
            <a:ext cx="9348104" cy="38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07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62" y="2879180"/>
            <a:ext cx="8475559" cy="23281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649" y="295087"/>
            <a:ext cx="8365300" cy="394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57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44" y="672227"/>
            <a:ext cx="11360808" cy="302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0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375" y="257958"/>
            <a:ext cx="7124328" cy="634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00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1689" y="396631"/>
            <a:ext cx="6379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3D3D3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7. Резьбообрабатывающие станки.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9851"/>
            <a:ext cx="9741266" cy="564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17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512" y="2554097"/>
            <a:ext cx="5490151" cy="41274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72" y="388584"/>
            <a:ext cx="7084879" cy="3028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8069" y="3416968"/>
            <a:ext cx="61954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Движения станка для выполнения обработки:</a:t>
            </a:r>
          </a:p>
          <a:p>
            <a:pPr marL="285750" indent="-285750">
              <a:buFontTx/>
              <a:buChar char="-"/>
            </a:pPr>
            <a:r>
              <a:rPr lang="ru-RU" sz="3600" i="1" dirty="0" smtClean="0"/>
              <a:t>Главное движение, </a:t>
            </a:r>
            <a:r>
              <a:rPr lang="en-US" sz="3600" i="1" dirty="0" smtClean="0"/>
              <a:t>V</a:t>
            </a:r>
          </a:p>
          <a:p>
            <a:pPr marL="285750" indent="-285750">
              <a:buFontTx/>
              <a:buChar char="-"/>
            </a:pPr>
            <a:r>
              <a:rPr lang="ru-RU" sz="3600" i="1" dirty="0" smtClean="0"/>
              <a:t>Движение подачи, </a:t>
            </a:r>
            <a:r>
              <a:rPr lang="en-US" sz="3600" i="1" dirty="0" smtClean="0"/>
              <a:t>S</a:t>
            </a:r>
            <a:endParaRPr lang="ru-RU" sz="3600" i="1" dirty="0" smtClean="0"/>
          </a:p>
          <a:p>
            <a:pPr marL="285750" indent="-285750">
              <a:buFontTx/>
              <a:buChar char="-"/>
            </a:pPr>
            <a:r>
              <a:rPr lang="ru-RU" sz="3600" i="1" dirty="0" smtClean="0"/>
              <a:t>Движение деления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13583101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233" y="278432"/>
            <a:ext cx="8866153" cy="637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28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53947"/>
          <a:stretch/>
        </p:blipFill>
        <p:spPr>
          <a:xfrm>
            <a:off x="396461" y="311080"/>
            <a:ext cx="6510181" cy="3529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45828"/>
          <a:stretch/>
        </p:blipFill>
        <p:spPr>
          <a:xfrm>
            <a:off x="6496816" y="311080"/>
            <a:ext cx="5534410" cy="35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73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24" y="301592"/>
            <a:ext cx="9850076" cy="63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517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791" y="274125"/>
            <a:ext cx="8438426" cy="641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754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036" y="215322"/>
            <a:ext cx="8272112" cy="643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088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58" y="180523"/>
            <a:ext cx="8245508" cy="638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035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885" y="204909"/>
            <a:ext cx="7795697" cy="631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543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706" y="273256"/>
            <a:ext cx="9487844" cy="632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65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0222" y="404882"/>
            <a:ext cx="9901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Компоновка и устройство зубодолбежных станков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9599" y="1140132"/>
            <a:ext cx="111011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зубодолбежных станках обрабатываются цилиндрические зубчатые колеса наружного и внутреннего зацепления с прямыми, винтовыми и шевронными зубьями, блоки зубчатых колес, зубчатые муфты, рейки, колеса с буртиками, копиры и храповые колеса. </a:t>
            </a:r>
            <a:endParaRPr lang="ru-RU" sz="2800" dirty="0" smtClean="0">
              <a:solidFill>
                <a:srgbClr val="3D3D3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i="1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Зубодолбежные </a:t>
            </a:r>
            <a:r>
              <a:rPr lang="ru-RU" sz="2800" i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станки работают </a:t>
            </a:r>
            <a:r>
              <a:rPr lang="ru-RU" sz="2800" b="1" i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методу обкатки</a:t>
            </a:r>
            <a:r>
              <a:rPr lang="ru-RU" sz="28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1675" y="3527104"/>
            <a:ext cx="10924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Горизонтальные зубодолбежные станки при нарезании шевронных зубчатых колес работают </a:t>
            </a:r>
            <a:r>
              <a:rPr lang="ru-RU" sz="2800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двумя </a:t>
            </a:r>
            <a:r>
              <a:rPr lang="ru-RU" sz="2800" b="1" dirty="0" err="1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долбяками</a:t>
            </a:r>
            <a:r>
              <a:rPr lang="ru-RU" sz="28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167" y="4621415"/>
            <a:ext cx="1219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D3D3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3D3D3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Разновидности вертикальных станков:</a:t>
            </a:r>
          </a:p>
          <a:p>
            <a:pPr marL="514350" indent="-514350">
              <a:buAutoNum type="arabicParenR"/>
            </a:pPr>
            <a:r>
              <a:rPr lang="ru-RU" sz="2800" dirty="0" smtClean="0">
                <a:solidFill>
                  <a:srgbClr val="3D3D3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радиальное врезание долбяка производится перемещением суппорта,</a:t>
            </a:r>
          </a:p>
          <a:p>
            <a:pPr marL="514350" indent="-514350">
              <a:buAutoNum type="arabicParenR"/>
            </a:pPr>
            <a:r>
              <a:rPr lang="ru-RU" sz="2800" dirty="0" smtClean="0">
                <a:solidFill>
                  <a:srgbClr val="3D3D3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перемещением стола с заготовкой. </a:t>
            </a:r>
          </a:p>
          <a:p>
            <a:r>
              <a:rPr lang="ru-RU" sz="2800" dirty="0" smtClean="0">
                <a:solidFill>
                  <a:srgbClr val="3D3D3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Режущим инструментом может быть зуборезный </a:t>
            </a:r>
            <a:r>
              <a:rPr lang="ru-RU" sz="2800" dirty="0" err="1" smtClean="0">
                <a:solidFill>
                  <a:srgbClr val="3D3D3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долбяк</a:t>
            </a:r>
            <a:r>
              <a:rPr lang="ru-RU" sz="2800" dirty="0" smtClean="0">
                <a:solidFill>
                  <a:srgbClr val="3D3D3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или зуборезная рейка.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02967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841" y="578062"/>
            <a:ext cx="11389895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Формообразование на зубодолбежном станке </a:t>
            </a:r>
            <a:r>
              <a:rPr lang="ru-RU" sz="2800" dirty="0" err="1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эвольвентного</a:t>
            </a:r>
            <a:r>
              <a:rPr lang="ru-RU" sz="28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профиля зубьев обрабатываемых колес достигается </a:t>
            </a:r>
            <a:r>
              <a:rPr lang="ru-RU" sz="2800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методом обкатки двух цилиндрических колес.</a:t>
            </a:r>
            <a:r>
              <a:rPr lang="ru-RU" sz="28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rgbClr val="3D3D3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Профиль одного зубчатого колеса </a:t>
            </a:r>
            <a:r>
              <a:rPr lang="ru-RU" sz="28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образуют кромки зубьев режущего инструмента — </a:t>
            </a:r>
            <a:r>
              <a:rPr lang="ru-RU" sz="2800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долбяка.</a:t>
            </a:r>
            <a:r>
              <a:rPr lang="ru-RU" sz="28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Долбяк считают ведущим колесом. 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i="1" dirty="0" smtClean="0">
              <a:solidFill>
                <a:srgbClr val="3D3D3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i="1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Второе </a:t>
            </a:r>
            <a:r>
              <a:rPr lang="ru-RU" sz="2800" i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зубчатое колесо </a:t>
            </a:r>
            <a:r>
              <a:rPr lang="ru-RU" sz="28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ru-RU" sz="2800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заготовка.</a:t>
            </a:r>
            <a:r>
              <a:rPr lang="ru-RU" sz="28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 smtClean="0">
              <a:solidFill>
                <a:srgbClr val="3D3D3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Вращение </a:t>
            </a:r>
            <a:r>
              <a:rPr lang="ru-RU" sz="28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заготовки называется делительным движением.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80981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46192" b="14007"/>
          <a:stretch/>
        </p:blipFill>
        <p:spPr>
          <a:xfrm>
            <a:off x="385210" y="270550"/>
            <a:ext cx="7069032" cy="64510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88257" r="68838" b="4174"/>
          <a:stretch/>
        </p:blipFill>
        <p:spPr>
          <a:xfrm>
            <a:off x="3914473" y="270550"/>
            <a:ext cx="3609274" cy="5235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96462" y="532317"/>
            <a:ext cx="309424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 – станина</a:t>
            </a:r>
          </a:p>
          <a:p>
            <a:r>
              <a:rPr lang="ru-RU" sz="2400" dirty="0" smtClean="0"/>
              <a:t>2 – стол</a:t>
            </a:r>
          </a:p>
          <a:p>
            <a:r>
              <a:rPr lang="ru-RU" sz="2400" dirty="0" smtClean="0"/>
              <a:t>3 – </a:t>
            </a:r>
            <a:r>
              <a:rPr lang="ru-RU" sz="2400" dirty="0" err="1" smtClean="0"/>
              <a:t>долбяк</a:t>
            </a:r>
            <a:endParaRPr lang="ru-RU" sz="2400" dirty="0" smtClean="0"/>
          </a:p>
          <a:p>
            <a:r>
              <a:rPr lang="ru-RU" sz="2400" dirty="0" smtClean="0"/>
              <a:t>4 – пульт управления</a:t>
            </a:r>
          </a:p>
          <a:p>
            <a:r>
              <a:rPr lang="ru-RU" sz="2400" dirty="0" smtClean="0"/>
              <a:t>5 – стойка</a:t>
            </a:r>
          </a:p>
          <a:p>
            <a:r>
              <a:rPr lang="ru-RU" sz="2400" dirty="0" smtClean="0"/>
              <a:t>6 – суппорт</a:t>
            </a:r>
          </a:p>
          <a:p>
            <a:r>
              <a:rPr lang="ru-RU" sz="2400" dirty="0" smtClean="0"/>
              <a:t>7 – коробка подач</a:t>
            </a:r>
          </a:p>
          <a:p>
            <a:r>
              <a:rPr lang="ru-RU" sz="2400" dirty="0" smtClean="0"/>
              <a:t>8 – коробка скоростей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8865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278564"/>
            <a:ext cx="6831292" cy="62942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922732" y="360249"/>
            <a:ext cx="4990594" cy="570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3D3D3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главное движение</a:t>
            </a:r>
            <a:r>
              <a:rPr lang="ru-RU" sz="2400" dirty="0" smtClean="0">
                <a:solidFill>
                  <a:srgbClr val="3D3D3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возвратно-поступательное перемещение долбяка в вертикальной плоскости; 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3D3D3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движение обката</a:t>
            </a:r>
            <a:r>
              <a:rPr lang="ru-RU" sz="2400" dirty="0" smtClean="0">
                <a:solidFill>
                  <a:srgbClr val="3D3D3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(делительное движение) — вращение долбяка и стола с заготовкой; 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3D3D3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движение врезания</a:t>
            </a:r>
            <a:r>
              <a:rPr lang="ru-RU" sz="2400" dirty="0" smtClean="0">
                <a:solidFill>
                  <a:srgbClr val="3D3D3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радиальной подачи стола; 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3D3D3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вспомогательные движения</a:t>
            </a:r>
            <a:r>
              <a:rPr lang="ru-RU" sz="2400" dirty="0" smtClean="0">
                <a:solidFill>
                  <a:srgbClr val="3D3D3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— быстрое вращение заготовки, работа счетного механизма, управляющего автоматическим циклом обработки, механизм отвода долбяка при обратном ходе.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89387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9616" y="331317"/>
            <a:ext cx="86444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Компоновка и устройство </a:t>
            </a:r>
            <a:r>
              <a:rPr lang="ru-RU" sz="2800" b="1" dirty="0" err="1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зубофрезерных</a:t>
            </a:r>
            <a:r>
              <a:rPr lang="ru-RU" sz="2800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станков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40" y="854537"/>
            <a:ext cx="6175910" cy="57944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50050" y="916092"/>
            <a:ext cx="55547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Режущий инструмент: дисковые </a:t>
            </a:r>
            <a:r>
              <a:rPr lang="ru-RU" sz="28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модульные </a:t>
            </a:r>
            <a:r>
              <a:rPr lang="ru-RU" sz="2800" dirty="0" smtClean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фрезы, червячные </a:t>
            </a:r>
            <a:r>
              <a:rPr lang="ru-RU" sz="28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модульные фрезы, имеющие обычно форму архимедовых червяков.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50050" y="3224416"/>
            <a:ext cx="55547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Зубофрезерные</a:t>
            </a:r>
            <a:r>
              <a:rPr lang="ru-RU" sz="28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станки по положению оси нарезаемого колеса делятся на вертикальные и горизонтальные, а по методу обработки — на работающие по схеме копирования и схеме обкатки.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65455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59" y="312484"/>
            <a:ext cx="5934532" cy="47689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25791" y="312484"/>
            <a:ext cx="5574472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главное движение</a:t>
            </a:r>
            <a:r>
              <a:rPr lang="ru-RU" sz="28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вращение фрезы В</a:t>
            </a:r>
            <a:r>
              <a:rPr lang="ru-RU" sz="2800" baseline="-250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регулируемое специальной передачей </a:t>
            </a:r>
            <a:r>
              <a:rPr lang="ru-RU" sz="2800" dirty="0" err="1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2800" baseline="-25000" dirty="0" err="1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8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вращение заготовки</a:t>
            </a:r>
            <a:r>
              <a:rPr lang="ru-RU" sz="28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sz="2800" baseline="-250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или В</a:t>
            </a:r>
            <a:r>
              <a:rPr lang="ru-RU" sz="2800" baseline="-250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согласованное с вращением фрезы В</a:t>
            </a:r>
            <a:r>
              <a:rPr lang="ru-RU" sz="2800" baseline="-250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(движение обката);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перемещение суппорта</a:t>
            </a:r>
            <a:r>
              <a:rPr lang="ru-RU" sz="28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 фрезой вдоль оси стола и заготовки s, настраивается органом </a:t>
            </a:r>
            <a:r>
              <a:rPr lang="ru-RU" sz="2800" dirty="0" err="1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2800" baseline="-25000" dirty="0" err="1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800" dirty="0">
                <a:solidFill>
                  <a:srgbClr val="3D3D3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292505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533</Words>
  <Application>Microsoft Office PowerPoint</Application>
  <PresentationFormat>Широкоэкранный</PresentationFormat>
  <Paragraphs>69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Тема Office</vt:lpstr>
      <vt:lpstr>Тема 3.6 Резьбообрабатывающие и зубообрабатывающие станки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3.6 Резьбообрабатывающие и зубообрабатывающие станки</dc:title>
  <dc:creator>Дудникова Галина Васильевна</dc:creator>
  <cp:lastModifiedBy>Дудникова Галина Васильевна</cp:lastModifiedBy>
  <cp:revision>15</cp:revision>
  <dcterms:created xsi:type="dcterms:W3CDTF">2021-10-26T13:23:56Z</dcterms:created>
  <dcterms:modified xsi:type="dcterms:W3CDTF">2021-10-29T03:47:58Z</dcterms:modified>
</cp:coreProperties>
</file>